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56" r:id="rId2"/>
    <p:sldId id="258" r:id="rId3"/>
    <p:sldId id="260" r:id="rId4"/>
    <p:sldId id="262" r:id="rId5"/>
    <p:sldId id="264" r:id="rId6"/>
    <p:sldId id="265" r:id="rId7"/>
    <p:sldId id="266" r:id="rId8"/>
  </p:sldIdLst>
  <p:sldSz cx="9144000" cy="5143500" type="screen16x9"/>
  <p:notesSz cx="6858000" cy="9144000"/>
  <p:embeddedFontLst>
    <p:embeddedFont>
      <p:font typeface="Poppins" panose="00000500000000000000" pitchFamily="2" charset="0"/>
      <p:regular r:id="rId10"/>
      <p:bold r:id="rId11"/>
      <p:italic r:id="rId12"/>
      <p:boldItalic r:id="rId13"/>
    </p:embeddedFont>
    <p:embeddedFont>
      <p:font typeface="Poppins SemiBold" panose="00000700000000000000" pitchFamily="2"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780" y="5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9b7c464f19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9b7c464f19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27f2d95776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227f2d9577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27f2d95776_1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27f2d95776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27f2d95776_1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27f2d95776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27f2d95776_1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27f2d95776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ba228b8c94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ba228b8c94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ba228b8c94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ba228b8c94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240362" y="1321338"/>
            <a:ext cx="6663276" cy="1119375"/>
          </a:xfrm>
          <a:prstGeom prst="rect">
            <a:avLst/>
          </a:prstGeom>
          <a:noFill/>
          <a:ln>
            <a:noFill/>
          </a:ln>
        </p:spPr>
      </p:pic>
      <p:sp>
        <p:nvSpPr>
          <p:cNvPr id="55" name="Google Shape;55;p13"/>
          <p:cNvSpPr txBox="1"/>
          <p:nvPr/>
        </p:nvSpPr>
        <p:spPr>
          <a:xfrm>
            <a:off x="1322925" y="2752800"/>
            <a:ext cx="73278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solidFill>
                  <a:srgbClr val="0A4644"/>
                </a:solidFill>
                <a:latin typeface="Poppins"/>
                <a:ea typeface="Poppins"/>
                <a:cs typeface="Poppins"/>
                <a:sym typeface="Poppins"/>
              </a:rPr>
              <a:t>Leadership in Project Management - Owning Your Autonomy</a:t>
            </a:r>
            <a:endParaRPr sz="2400" b="1">
              <a:solidFill>
                <a:srgbClr val="0A4644"/>
              </a:solidFill>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67" name="Google Shape;67;p15"/>
          <p:cNvPicPr preferRelativeResize="0"/>
          <p:nvPr/>
        </p:nvPicPr>
        <p:blipFill>
          <a:blip r:embed="rId3">
            <a:alphaModFix/>
          </a:blip>
          <a:stretch>
            <a:fillRect/>
          </a:stretch>
        </p:blipFill>
        <p:spPr>
          <a:xfrm>
            <a:off x="934613" y="0"/>
            <a:ext cx="7274772" cy="51434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Google Shape;79;p17"/>
          <p:cNvPicPr preferRelativeResize="0"/>
          <p:nvPr/>
        </p:nvPicPr>
        <p:blipFill>
          <a:blip r:embed="rId3">
            <a:alphaModFix/>
          </a:blip>
          <a:stretch>
            <a:fillRect/>
          </a:stretch>
        </p:blipFill>
        <p:spPr>
          <a:xfrm>
            <a:off x="934613" y="0"/>
            <a:ext cx="7274772" cy="51434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19"/>
          <p:cNvPicPr preferRelativeResize="0"/>
          <p:nvPr/>
        </p:nvPicPr>
        <p:blipFill>
          <a:blip r:embed="rId3">
            <a:alphaModFix/>
          </a:blip>
          <a:stretch>
            <a:fillRect/>
          </a:stretch>
        </p:blipFill>
        <p:spPr>
          <a:xfrm>
            <a:off x="934613" y="0"/>
            <a:ext cx="7274772" cy="51434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21"/>
          <p:cNvPicPr preferRelativeResize="0"/>
          <p:nvPr/>
        </p:nvPicPr>
        <p:blipFill>
          <a:blip r:embed="rId3">
            <a:alphaModFix/>
          </a:blip>
          <a:stretch>
            <a:fillRect/>
          </a:stretch>
        </p:blipFill>
        <p:spPr>
          <a:xfrm>
            <a:off x="934613" y="0"/>
            <a:ext cx="7274772" cy="51434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22"/>
          <p:cNvPicPr preferRelativeResize="0"/>
          <p:nvPr/>
        </p:nvPicPr>
        <p:blipFill>
          <a:blip r:embed="rId3">
            <a:alphaModFix/>
          </a:blip>
          <a:stretch>
            <a:fillRect/>
          </a:stretch>
        </p:blipFill>
        <p:spPr>
          <a:xfrm>
            <a:off x="1182900" y="1744700"/>
            <a:ext cx="6778198" cy="3363975"/>
          </a:xfrm>
          <a:prstGeom prst="rect">
            <a:avLst/>
          </a:prstGeom>
          <a:noFill/>
          <a:ln>
            <a:noFill/>
          </a:ln>
        </p:spPr>
      </p:pic>
      <p:sp>
        <p:nvSpPr>
          <p:cNvPr id="109" name="Google Shape;109;p22"/>
          <p:cNvSpPr txBox="1"/>
          <p:nvPr/>
        </p:nvSpPr>
        <p:spPr>
          <a:xfrm>
            <a:off x="2450500" y="826375"/>
            <a:ext cx="45219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a:solidFill>
                  <a:srgbClr val="0A4644"/>
                </a:solidFill>
                <a:latin typeface="Poppins SemiBold"/>
                <a:ea typeface="Poppins SemiBold"/>
                <a:cs typeface="Poppins SemiBold"/>
                <a:sym typeface="Poppins SemiBold"/>
              </a:rPr>
              <a:t>Take back your Autonomy</a:t>
            </a:r>
            <a:endParaRPr sz="2400" i="0" u="none" strike="noStrike" cap="none">
              <a:solidFill>
                <a:srgbClr val="0A4644"/>
              </a:solidFill>
              <a:latin typeface="Poppins SemiBold"/>
              <a:ea typeface="Poppins SemiBold"/>
              <a:cs typeface="Poppins SemiBold"/>
              <a:sym typeface="Poppins SemiBold"/>
            </a:endParaRPr>
          </a:p>
        </p:txBody>
      </p:sp>
      <p:pic>
        <p:nvPicPr>
          <p:cNvPr id="110" name="Google Shape;110;p22"/>
          <p:cNvPicPr preferRelativeResize="0"/>
          <p:nvPr/>
        </p:nvPicPr>
        <p:blipFill>
          <a:blip r:embed="rId4">
            <a:alphaModFix/>
          </a:blip>
          <a:stretch>
            <a:fillRect/>
          </a:stretch>
        </p:blipFill>
        <p:spPr>
          <a:xfrm>
            <a:off x="133855" y="114270"/>
            <a:ext cx="3862801" cy="648901"/>
          </a:xfrm>
          <a:prstGeom prst="rect">
            <a:avLst/>
          </a:prstGeom>
          <a:noFill/>
          <a:ln>
            <a:noFill/>
          </a:ln>
        </p:spPr>
      </p:pic>
      <p:sp>
        <p:nvSpPr>
          <p:cNvPr id="111" name="Google Shape;111;p22"/>
          <p:cNvSpPr/>
          <p:nvPr/>
        </p:nvSpPr>
        <p:spPr>
          <a:xfrm rot="5400000">
            <a:off x="4192200" y="-1177575"/>
            <a:ext cx="289200" cy="5499600"/>
          </a:xfrm>
          <a:prstGeom prst="leftBrace">
            <a:avLst>
              <a:gd name="adj1" fmla="val 50000"/>
              <a:gd name="adj2" fmla="val 4968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23"/>
          <p:cNvPicPr preferRelativeResize="0"/>
          <p:nvPr/>
        </p:nvPicPr>
        <p:blipFill>
          <a:blip r:embed="rId3">
            <a:alphaModFix/>
          </a:blip>
          <a:stretch>
            <a:fillRect/>
          </a:stretch>
        </p:blipFill>
        <p:spPr>
          <a:xfrm>
            <a:off x="133855" y="114270"/>
            <a:ext cx="3862801" cy="648901"/>
          </a:xfrm>
          <a:prstGeom prst="rect">
            <a:avLst/>
          </a:prstGeom>
          <a:noFill/>
          <a:ln>
            <a:noFill/>
          </a:ln>
        </p:spPr>
      </p:pic>
      <p:sp>
        <p:nvSpPr>
          <p:cNvPr id="117" name="Google Shape;117;p23"/>
          <p:cNvSpPr txBox="1"/>
          <p:nvPr/>
        </p:nvSpPr>
        <p:spPr>
          <a:xfrm>
            <a:off x="674900" y="1295400"/>
            <a:ext cx="71418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a:solidFill>
                  <a:srgbClr val="0A4644"/>
                </a:solidFill>
                <a:latin typeface="Poppins SemiBold"/>
                <a:ea typeface="Poppins SemiBold"/>
                <a:cs typeface="Poppins SemiBold"/>
                <a:sym typeface="Poppins SemiBold"/>
              </a:rPr>
              <a:t>In Closing</a:t>
            </a:r>
            <a:endParaRPr sz="2400" i="0" u="none" strike="noStrike" cap="none">
              <a:solidFill>
                <a:srgbClr val="0A4644"/>
              </a:solidFill>
              <a:latin typeface="Poppins SemiBold"/>
              <a:ea typeface="Poppins SemiBold"/>
              <a:cs typeface="Poppins SemiBold"/>
              <a:sym typeface="Poppins SemiBold"/>
            </a:endParaRPr>
          </a:p>
        </p:txBody>
      </p:sp>
      <p:sp>
        <p:nvSpPr>
          <p:cNvPr id="118" name="Google Shape;118;p23"/>
          <p:cNvSpPr txBox="1"/>
          <p:nvPr/>
        </p:nvSpPr>
        <p:spPr>
          <a:xfrm>
            <a:off x="736125" y="2100450"/>
            <a:ext cx="7141800" cy="1862400"/>
          </a:xfrm>
          <a:prstGeom prst="rect">
            <a:avLst/>
          </a:prstGeom>
          <a:noFill/>
          <a:ln>
            <a:noFill/>
          </a:ln>
        </p:spPr>
        <p:txBody>
          <a:bodyPr spcFirstLastPara="1" wrap="square" lIns="91425" tIns="91425" rIns="91425" bIns="91425" anchor="t" anchorCtr="0">
            <a:spAutoFit/>
          </a:bodyPr>
          <a:lstStyle/>
          <a:p>
            <a:pPr marL="488950" marR="0" lvl="0" indent="-342900" algn="just" rtl="0">
              <a:lnSpc>
                <a:spcPct val="100000"/>
              </a:lnSpc>
              <a:spcBef>
                <a:spcPts val="0"/>
              </a:spcBef>
              <a:spcAft>
                <a:spcPts val="0"/>
              </a:spcAft>
              <a:buSzPts val="1300"/>
              <a:buFont typeface="+mj-lt"/>
              <a:buAutoNum type="arabicPeriod"/>
            </a:pPr>
            <a:r>
              <a:rPr lang="en" sz="1300" dirty="0">
                <a:latin typeface="Poppins"/>
                <a:ea typeface="Poppins"/>
                <a:cs typeface="Poppins"/>
                <a:sym typeface="Poppins"/>
              </a:rPr>
              <a:t>In the People SIG we are always exploring different ways to manage the people space in Project Management.</a:t>
            </a:r>
            <a:endParaRPr sz="1300" dirty="0">
              <a:latin typeface="Poppins"/>
              <a:ea typeface="Poppins"/>
              <a:cs typeface="Poppins"/>
              <a:sym typeface="Poppins"/>
            </a:endParaRPr>
          </a:p>
          <a:p>
            <a:pPr marL="457200" marR="0" lvl="0" indent="0" algn="just" rtl="0">
              <a:lnSpc>
                <a:spcPct val="100000"/>
              </a:lnSpc>
              <a:spcBef>
                <a:spcPts val="0"/>
              </a:spcBef>
              <a:spcAft>
                <a:spcPts val="0"/>
              </a:spcAft>
              <a:buNone/>
            </a:pPr>
            <a:endParaRPr sz="1300" dirty="0">
              <a:latin typeface="Poppins"/>
              <a:ea typeface="Poppins"/>
              <a:cs typeface="Poppins"/>
              <a:sym typeface="Poppins"/>
            </a:endParaRPr>
          </a:p>
          <a:p>
            <a:pPr marL="488950" marR="0" lvl="0" indent="-342900" algn="just" rtl="0">
              <a:lnSpc>
                <a:spcPct val="100000"/>
              </a:lnSpc>
              <a:spcBef>
                <a:spcPts val="0"/>
              </a:spcBef>
              <a:spcAft>
                <a:spcPts val="0"/>
              </a:spcAft>
              <a:buSzPts val="1300"/>
              <a:buFont typeface="+mj-lt"/>
              <a:buAutoNum type="arabicPeriod" startAt="2"/>
            </a:pPr>
            <a:r>
              <a:rPr lang="en" sz="1300" dirty="0">
                <a:latin typeface="Poppins"/>
                <a:ea typeface="Poppins"/>
                <a:cs typeface="Poppins"/>
                <a:sym typeface="Poppins"/>
              </a:rPr>
              <a:t>This piece of work has been put together through the collaboration of the Leadership Focus Group. The driving force of Tim Elliott delivered this piece of work and contributions were received from….</a:t>
            </a:r>
            <a:endParaRPr sz="1300" dirty="0">
              <a:latin typeface="Poppins"/>
              <a:ea typeface="Poppins"/>
              <a:cs typeface="Poppins"/>
              <a:sym typeface="Poppins"/>
            </a:endParaRPr>
          </a:p>
          <a:p>
            <a:pPr marL="0" marR="0" lvl="0" indent="0" algn="just" rtl="0">
              <a:lnSpc>
                <a:spcPct val="100000"/>
              </a:lnSpc>
              <a:spcBef>
                <a:spcPts val="0"/>
              </a:spcBef>
              <a:spcAft>
                <a:spcPts val="0"/>
              </a:spcAft>
              <a:buNone/>
            </a:pPr>
            <a:endParaRPr sz="1300" dirty="0">
              <a:latin typeface="Poppins"/>
              <a:ea typeface="Poppins"/>
              <a:cs typeface="Poppins"/>
              <a:sym typeface="Poppins"/>
            </a:endParaRPr>
          </a:p>
          <a:p>
            <a:pPr marL="0" marR="0" lvl="0" indent="0" algn="just" rtl="0">
              <a:lnSpc>
                <a:spcPct val="100000"/>
              </a:lnSpc>
              <a:spcBef>
                <a:spcPts val="0"/>
              </a:spcBef>
              <a:spcAft>
                <a:spcPts val="0"/>
              </a:spcAft>
              <a:buNone/>
            </a:pPr>
            <a:endParaRPr sz="1300" dirty="0">
              <a:latin typeface="Poppins"/>
              <a:ea typeface="Poppins"/>
              <a:cs typeface="Poppins"/>
              <a:sym typeface="Poppins"/>
            </a:endParaRPr>
          </a:p>
          <a:p>
            <a:pPr marL="0" marR="0" lvl="0" indent="0" algn="just" rtl="0">
              <a:lnSpc>
                <a:spcPct val="100000"/>
              </a:lnSpc>
              <a:spcBef>
                <a:spcPts val="0"/>
              </a:spcBef>
              <a:spcAft>
                <a:spcPts val="0"/>
              </a:spcAft>
              <a:buClr>
                <a:srgbClr val="000000"/>
              </a:buClr>
              <a:buSzPts val="200"/>
              <a:buFont typeface="Arial"/>
              <a:buNone/>
            </a:pPr>
            <a:endParaRPr sz="500" i="0" u="none" strike="noStrike" cap="none" dirty="0">
              <a:solidFill>
                <a:srgbClr val="000000"/>
              </a:solidFill>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67</Words>
  <Application>Microsoft Office PowerPoint</Application>
  <PresentationFormat>On-screen Show (16:9)</PresentationFormat>
  <Paragraphs>7</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Poppins SemiBold</vt:lpstr>
      <vt:lpstr>Poppins</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Ella Elliott</dc:creator>
  <cp:lastModifiedBy>Ella Elliott</cp:lastModifiedBy>
  <cp:revision>2</cp:revision>
  <dcterms:modified xsi:type="dcterms:W3CDTF">2023-08-11T14:10:39Z</dcterms:modified>
</cp:coreProperties>
</file>